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9" r:id="rId1"/>
  </p:sldMasterIdLst>
  <p:sldIdLst>
    <p:sldId id="256" r:id="rId2"/>
    <p:sldId id="277" r:id="rId3"/>
    <p:sldId id="259" r:id="rId4"/>
    <p:sldId id="278" r:id="rId5"/>
    <p:sldId id="279" r:id="rId6"/>
    <p:sldId id="265" r:id="rId7"/>
    <p:sldId id="261" r:id="rId8"/>
    <p:sldId id="271" r:id="rId9"/>
    <p:sldId id="272" r:id="rId10"/>
    <p:sldId id="273" r:id="rId11"/>
    <p:sldId id="274" r:id="rId12"/>
    <p:sldId id="275" r:id="rId13"/>
    <p:sldId id="262" r:id="rId14"/>
    <p:sldId id="263" r:id="rId15"/>
    <p:sldId id="269"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61"/>
    <p:restoredTop sz="94505"/>
  </p:normalViewPr>
  <p:slideViewPr>
    <p:cSldViewPr snapToGrid="0" snapToObjects="1">
      <p:cViewPr varScale="1">
        <p:scale>
          <a:sx n="115" d="100"/>
          <a:sy n="115" d="100"/>
        </p:scale>
        <p:origin x="256"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7" name="Date Placeholder 6"/>
          <p:cNvSpPr>
            <a:spLocks noGrp="1"/>
          </p:cNvSpPr>
          <p:nvPr>
            <p:ph type="dt" sz="half" idx="10"/>
          </p:nvPr>
        </p:nvSpPr>
        <p:spPr/>
        <p:txBody>
          <a:bodyPr/>
          <a:lstStyle/>
          <a:p>
            <a:fld id="{9A66EB8A-BDEF-9F4B-A04B-F99FDA751DB3}" type="datetimeFigureOut">
              <a:rPr lang="sv-SE" smtClean="0"/>
              <a:t>2020-02-04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165258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A66EB8A-BDEF-9F4B-A04B-F99FDA751DB3}" type="datetimeFigureOut">
              <a:rPr lang="sv-SE" smtClean="0"/>
              <a:t>2020-02-04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1784647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A66EB8A-BDEF-9F4B-A04B-F99FDA751DB3}" type="datetimeFigureOut">
              <a:rPr lang="sv-SE" smtClean="0"/>
              <a:t>2020-02-04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2436157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a:t>Klicka här för att ändra format</a:t>
            </a:r>
            <a:endParaRPr lang="sv-SE" dirty="0"/>
          </a:p>
        </p:txBody>
      </p:sp>
      <p:sp>
        <p:nvSpPr>
          <p:cNvPr id="7" name="Platshållare för innehåll 2"/>
          <p:cNvSpPr>
            <a:spLocks noGrp="1"/>
          </p:cNvSpPr>
          <p:nvPr>
            <p:ph sz="quarter" idx="12" hasCustomPrompt="1"/>
          </p:nvPr>
        </p:nvSpPr>
        <p:spPr>
          <a:xfrm>
            <a:off x="912001" y="2350800"/>
            <a:ext cx="9984316"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a:t>Skriv in din text eller klicka på ikonerna nedan för att infoga objekt</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r>
              <a:rPr lang="sv-SE"/>
              <a:t>Björn Andersson   Institutionen för socialt arbete</a:t>
            </a:r>
            <a:endParaRPr lang="sv-SE" dirty="0"/>
          </a:p>
        </p:txBody>
      </p:sp>
      <p:sp>
        <p:nvSpPr>
          <p:cNvPr id="2" name="Date Placeholder 1"/>
          <p:cNvSpPr>
            <a:spLocks noGrp="1"/>
          </p:cNvSpPr>
          <p:nvPr>
            <p:ph type="dt" sz="half" idx="13"/>
          </p:nvPr>
        </p:nvSpPr>
        <p:spPr/>
        <p:txBody>
          <a:bodyPr/>
          <a:lstStyle/>
          <a:p>
            <a:fld id="{B36A8246-31EF-9B4B-9004-D193D8EFEBCC}" type="datetime1">
              <a:rPr lang="sv-SE" smtClean="0"/>
              <a:t>2020-02-04</a:t>
            </a:fld>
            <a:endParaRPr lang="sv-SE"/>
          </a:p>
        </p:txBody>
      </p:sp>
    </p:spTree>
    <p:extLst>
      <p:ext uri="{BB962C8B-B14F-4D97-AF65-F5344CB8AC3E}">
        <p14:creationId xmlns:p14="http://schemas.microsoft.com/office/powerpoint/2010/main" val="415793224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A66EB8A-BDEF-9F4B-A04B-F99FDA751DB3}" type="datetimeFigureOut">
              <a:rPr lang="sv-SE" smtClean="0"/>
              <a:t>2020-02-04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400886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Date Placeholder 6"/>
          <p:cNvSpPr>
            <a:spLocks noGrp="1"/>
          </p:cNvSpPr>
          <p:nvPr>
            <p:ph type="dt" sz="half" idx="10"/>
          </p:nvPr>
        </p:nvSpPr>
        <p:spPr/>
        <p:txBody>
          <a:bodyPr/>
          <a:lstStyle/>
          <a:p>
            <a:fld id="{9A66EB8A-BDEF-9F4B-A04B-F99FDA751DB3}" type="datetimeFigureOut">
              <a:rPr lang="sv-SE" smtClean="0"/>
              <a:t>2020-02-04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72292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Date Placeholder 7"/>
          <p:cNvSpPr>
            <a:spLocks noGrp="1"/>
          </p:cNvSpPr>
          <p:nvPr>
            <p:ph type="dt" sz="half" idx="10"/>
          </p:nvPr>
        </p:nvSpPr>
        <p:spPr/>
        <p:txBody>
          <a:bodyPr/>
          <a:lstStyle/>
          <a:p>
            <a:fld id="{9A66EB8A-BDEF-9F4B-A04B-F99FDA751DB3}" type="datetimeFigureOut">
              <a:rPr lang="sv-SE" smtClean="0"/>
              <a:t>2020-02-04</a:t>
            </a:fld>
            <a:endParaRPr lang="sv-SE"/>
          </a:p>
        </p:txBody>
      </p:sp>
      <p:sp>
        <p:nvSpPr>
          <p:cNvPr id="9" name="Footer Placeholder 8"/>
          <p:cNvSpPr>
            <a:spLocks noGrp="1"/>
          </p:cNvSpPr>
          <p:nvPr>
            <p:ph type="ftr" sz="quarter" idx="11"/>
          </p:nvPr>
        </p:nvSpPr>
        <p:spPr/>
        <p:txBody>
          <a:bodyPr/>
          <a:lstStyle/>
          <a:p>
            <a:endParaRPr lang="sv-SE"/>
          </a:p>
        </p:txBody>
      </p:sp>
      <p:sp>
        <p:nvSpPr>
          <p:cNvPr id="10" name="Slide Number Placeholder 9"/>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349174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583436" y="3143250"/>
            <a:ext cx="4270248" cy="25967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7" name="Date Placeholder 6"/>
          <p:cNvSpPr>
            <a:spLocks noGrp="1"/>
          </p:cNvSpPr>
          <p:nvPr>
            <p:ph type="dt" sz="half" idx="10"/>
          </p:nvPr>
        </p:nvSpPr>
        <p:spPr/>
        <p:txBody>
          <a:bodyPr/>
          <a:lstStyle/>
          <a:p>
            <a:fld id="{9A66EB8A-BDEF-9F4B-A04B-F99FDA751DB3}" type="datetimeFigureOut">
              <a:rPr lang="sv-SE" smtClean="0"/>
              <a:t>2020-02-04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0716D84D-6CCE-854D-BC17-BFBCE49DD159}" type="slidenum">
              <a:rPr lang="sv-SE" smtClean="0"/>
              <a:t>‹#›</a:t>
            </a:fld>
            <a:endParaRPr lang="sv-SE"/>
          </a:p>
        </p:txBody>
      </p:sp>
      <p:sp>
        <p:nvSpPr>
          <p:cNvPr id="10" name="Title 9"/>
          <p:cNvSpPr>
            <a:spLocks noGrp="1"/>
          </p:cNvSpPr>
          <p:nvPr>
            <p:ph type="title"/>
          </p:nvPr>
        </p:nvSpPr>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62317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9A66EB8A-BDEF-9F4B-A04B-F99FDA751DB3}" type="datetimeFigureOut">
              <a:rPr lang="sv-SE" smtClean="0"/>
              <a:t>2020-02-04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357061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66EB8A-BDEF-9F4B-A04B-F99FDA751DB3}" type="datetimeFigureOut">
              <a:rPr lang="sv-SE" smtClean="0"/>
              <a:t>2020-02-04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4266866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sv-SE"/>
              <a:t>Klicka här för att ändra mall för rubrikformat</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9" name="Date Placeholder 8"/>
          <p:cNvSpPr>
            <a:spLocks noGrp="1"/>
          </p:cNvSpPr>
          <p:nvPr>
            <p:ph type="dt" sz="half" idx="10"/>
          </p:nvPr>
        </p:nvSpPr>
        <p:spPr/>
        <p:txBody>
          <a:bodyPr/>
          <a:lstStyle/>
          <a:p>
            <a:fld id="{9A66EB8A-BDEF-9F4B-A04B-F99FDA751DB3}" type="datetimeFigureOut">
              <a:rPr lang="sv-SE" smtClean="0"/>
              <a:t>2020-02-04</a:t>
            </a:fld>
            <a:endParaRPr lang="sv-SE"/>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sv-SE"/>
          </a:p>
        </p:txBody>
      </p:sp>
      <p:sp>
        <p:nvSpPr>
          <p:cNvPr id="11" name="Slide Number Placeholder 10"/>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402502049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A66EB8A-BDEF-9F4B-A04B-F99FDA751DB3}" type="datetimeFigureOut">
              <a:rPr lang="sv-SE" smtClean="0"/>
              <a:t>2020-02-04</a:t>
            </a:fld>
            <a:endParaRPr lang="sv-SE"/>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sv-SE"/>
          </a:p>
        </p:txBody>
      </p:sp>
      <p:sp>
        <p:nvSpPr>
          <p:cNvPr id="10" name="Slide Number Placeholder 9"/>
          <p:cNvSpPr>
            <a:spLocks noGrp="1"/>
          </p:cNvSpPr>
          <p:nvPr>
            <p:ph type="sldNum" sz="quarter" idx="12"/>
          </p:nvPr>
        </p:nvSpPr>
        <p:spPr/>
        <p:txBody>
          <a:bodyPr/>
          <a:lstStyle/>
          <a:p>
            <a:fld id="{0716D84D-6CCE-854D-BC17-BFBCE49DD159}" type="slidenum">
              <a:rPr lang="sv-SE" smtClean="0"/>
              <a:t>‹#›</a:t>
            </a:fld>
            <a:endParaRPr lang="sv-SE"/>
          </a:p>
        </p:txBody>
      </p:sp>
    </p:spTree>
    <p:extLst>
      <p:ext uri="{BB962C8B-B14F-4D97-AF65-F5344CB8AC3E}">
        <p14:creationId xmlns:p14="http://schemas.microsoft.com/office/powerpoint/2010/main" val="29489188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A66EB8A-BDEF-9F4B-A04B-F99FDA751DB3}" type="datetimeFigureOut">
              <a:rPr lang="sv-SE" smtClean="0"/>
              <a:t>2020-02-04</a:t>
            </a:fld>
            <a:endParaRPr lang="sv-SE"/>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sv-SE"/>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0716D84D-6CCE-854D-BC17-BFBCE49DD159}" type="slidenum">
              <a:rPr lang="sv-SE" smtClean="0"/>
              <a:t>‹#›</a:t>
            </a:fld>
            <a:endParaRPr lang="sv-SE"/>
          </a:p>
        </p:txBody>
      </p:sp>
    </p:spTree>
    <p:extLst>
      <p:ext uri="{BB962C8B-B14F-4D97-AF65-F5344CB8AC3E}">
        <p14:creationId xmlns:p14="http://schemas.microsoft.com/office/powerpoint/2010/main" val="3568916866"/>
      </p:ext>
    </p:extLst>
  </p:cSld>
  <p:clrMap bg1="dk1" tx1="lt1" bg2="dk2" tx2="lt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FCA89A-C500-5C45-BC68-9D6E76F7AEFA}"/>
              </a:ext>
            </a:extLst>
          </p:cNvPr>
          <p:cNvSpPr>
            <a:spLocks noGrp="1"/>
          </p:cNvSpPr>
          <p:nvPr>
            <p:ph type="ctrTitle"/>
          </p:nvPr>
        </p:nvSpPr>
        <p:spPr>
          <a:xfrm>
            <a:off x="1524000" y="752793"/>
            <a:ext cx="9144000" cy="2045380"/>
          </a:xfrm>
        </p:spPr>
        <p:txBody>
          <a:bodyPr>
            <a:normAutofit/>
          </a:bodyPr>
          <a:lstStyle/>
          <a:p>
            <a:r>
              <a:rPr lang="sv-SE" b="1" dirty="0" err="1"/>
              <a:t>SamHÄllsarbetets</a:t>
            </a:r>
            <a:r>
              <a:rPr lang="sv-SE" b="1" dirty="0"/>
              <a:t> teori, metod och praktik.</a:t>
            </a:r>
            <a:endParaRPr lang="sv-SE" dirty="0"/>
          </a:p>
        </p:txBody>
      </p:sp>
      <p:sp>
        <p:nvSpPr>
          <p:cNvPr id="3" name="Underrubrik 2">
            <a:extLst>
              <a:ext uri="{FF2B5EF4-FFF2-40B4-BE49-F238E27FC236}">
                <a16:creationId xmlns:a16="http://schemas.microsoft.com/office/drawing/2014/main" id="{5590C42D-802E-9148-B7BD-1BD87942412C}"/>
              </a:ext>
            </a:extLst>
          </p:cNvPr>
          <p:cNvSpPr>
            <a:spLocks noGrp="1"/>
          </p:cNvSpPr>
          <p:nvPr>
            <p:ph type="subTitle" idx="1"/>
          </p:nvPr>
        </p:nvSpPr>
        <p:spPr>
          <a:xfrm>
            <a:off x="1524000" y="3097530"/>
            <a:ext cx="9144000" cy="2998470"/>
          </a:xfrm>
        </p:spPr>
        <p:txBody>
          <a:bodyPr>
            <a:noAutofit/>
          </a:bodyPr>
          <a:lstStyle/>
          <a:p>
            <a:r>
              <a:rPr lang="sv-SE" sz="2400" dirty="0"/>
              <a:t>Generella erfarenheter från forskningsdokumentation och projektbeskrivningar. </a:t>
            </a:r>
          </a:p>
          <a:p>
            <a:endParaRPr lang="sv-SE" sz="2400" dirty="0"/>
          </a:p>
          <a:p>
            <a:r>
              <a:rPr lang="sv-SE" sz="2400" dirty="0"/>
              <a:t>Björn Andersson</a:t>
            </a:r>
          </a:p>
          <a:p>
            <a:r>
              <a:rPr lang="sv-SE" sz="2400" dirty="0"/>
              <a:t>Institutionen för socialt arbete</a:t>
            </a:r>
          </a:p>
          <a:p>
            <a:r>
              <a:rPr lang="sv-SE" sz="2400" dirty="0"/>
              <a:t>Göteborgs universitet</a:t>
            </a:r>
          </a:p>
        </p:txBody>
      </p:sp>
    </p:spTree>
    <p:extLst>
      <p:ext uri="{BB962C8B-B14F-4D97-AF65-F5344CB8AC3E}">
        <p14:creationId xmlns:p14="http://schemas.microsoft.com/office/powerpoint/2010/main" val="1822220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05840" y="873062"/>
            <a:ext cx="10275570" cy="1617148"/>
          </a:xfrm>
        </p:spPr>
        <p:txBody>
          <a:bodyPr>
            <a:normAutofit/>
          </a:bodyPr>
          <a:lstStyle/>
          <a:p>
            <a:r>
              <a:rPr lang="sv-SE" dirty="0"/>
              <a:t>Utgångspunkt i aktuella </a:t>
            </a:r>
            <a:r>
              <a:rPr lang="sv-SE" b="1" dirty="0">
                <a:solidFill>
                  <a:schemeClr val="accent2"/>
                </a:solidFill>
              </a:rPr>
              <a:t>händelser</a:t>
            </a:r>
            <a:r>
              <a:rPr lang="sv-SE" dirty="0"/>
              <a:t> och </a:t>
            </a:r>
            <a:r>
              <a:rPr lang="sv-SE" b="1" dirty="0">
                <a:solidFill>
                  <a:schemeClr val="accent2"/>
                </a:solidFill>
              </a:rPr>
              <a:t>akuta situationer</a:t>
            </a:r>
            <a:endParaRPr lang="sv-SE" dirty="0">
              <a:solidFill>
                <a:schemeClr val="accent2"/>
              </a:solidFill>
            </a:endParaRPr>
          </a:p>
        </p:txBody>
      </p:sp>
      <p:sp>
        <p:nvSpPr>
          <p:cNvPr id="3" name="Platshållare för innehåll 2"/>
          <p:cNvSpPr>
            <a:spLocks noGrp="1"/>
          </p:cNvSpPr>
          <p:nvPr>
            <p:ph idx="1"/>
          </p:nvPr>
        </p:nvSpPr>
        <p:spPr>
          <a:xfrm>
            <a:off x="1005840" y="3028949"/>
            <a:ext cx="10275569" cy="2803679"/>
          </a:xfrm>
        </p:spPr>
        <p:txBody>
          <a:bodyPr>
            <a:normAutofit/>
          </a:bodyPr>
          <a:lstStyle/>
          <a:p>
            <a:r>
              <a:rPr lang="sv-SE" sz="2400" dirty="0"/>
              <a:t>Situationer att samlas kring och som kräver kollektiva insatser. Kan både handla om att samla enskilda och olika organisationer/aktörer.</a:t>
            </a:r>
          </a:p>
          <a:p>
            <a:r>
              <a:rPr lang="sv-SE" sz="2400" dirty="0"/>
              <a:t>Arbete med ungdomar och deras föräldrar utifrån lokala incidenter med koppling till droger och kriminalitet.</a:t>
            </a:r>
          </a:p>
        </p:txBody>
      </p:sp>
    </p:spTree>
    <p:extLst>
      <p:ext uri="{BB962C8B-B14F-4D97-AF65-F5344CB8AC3E}">
        <p14:creationId xmlns:p14="http://schemas.microsoft.com/office/powerpoint/2010/main" val="3205566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25830" y="788670"/>
            <a:ext cx="10367010" cy="1588770"/>
          </a:xfrm>
        </p:spPr>
        <p:txBody>
          <a:bodyPr>
            <a:noAutofit/>
          </a:bodyPr>
          <a:lstStyle/>
          <a:p>
            <a:r>
              <a:rPr lang="sv-SE" sz="3200" dirty="0"/>
              <a:t>Utgångspunkt i </a:t>
            </a:r>
            <a:br>
              <a:rPr lang="sv-SE" sz="3200" dirty="0"/>
            </a:br>
            <a:r>
              <a:rPr lang="sv-SE" sz="3200" b="1" dirty="0">
                <a:solidFill>
                  <a:schemeClr val="accent2"/>
                </a:solidFill>
              </a:rPr>
              <a:t>särskilda frågor</a:t>
            </a:r>
            <a:r>
              <a:rPr lang="sv-SE" sz="3200" b="1" dirty="0"/>
              <a:t> </a:t>
            </a:r>
            <a:r>
              <a:rPr lang="sv-SE" sz="3200" dirty="0"/>
              <a:t>och</a:t>
            </a:r>
            <a:r>
              <a:rPr lang="sv-SE" sz="3200" b="1" dirty="0"/>
              <a:t> </a:t>
            </a:r>
            <a:r>
              <a:rPr lang="sv-SE" sz="3200" b="1" dirty="0">
                <a:solidFill>
                  <a:schemeClr val="accent2"/>
                </a:solidFill>
              </a:rPr>
              <a:t>teman</a:t>
            </a:r>
            <a:endParaRPr lang="sv-SE" sz="3200" dirty="0">
              <a:solidFill>
                <a:schemeClr val="accent2"/>
              </a:solidFill>
            </a:endParaRPr>
          </a:p>
        </p:txBody>
      </p:sp>
      <p:sp>
        <p:nvSpPr>
          <p:cNvPr id="3" name="Platshållare för innehåll 2"/>
          <p:cNvSpPr>
            <a:spLocks noGrp="1"/>
          </p:cNvSpPr>
          <p:nvPr>
            <p:ph idx="1"/>
          </p:nvPr>
        </p:nvSpPr>
        <p:spPr>
          <a:xfrm>
            <a:off x="925830" y="2966426"/>
            <a:ext cx="10367009" cy="3668550"/>
          </a:xfrm>
        </p:spPr>
        <p:txBody>
          <a:bodyPr>
            <a:noAutofit/>
          </a:bodyPr>
          <a:lstStyle/>
          <a:p>
            <a:r>
              <a:rPr lang="sv-SE" sz="2400" dirty="0"/>
              <a:t>Samhällsarbete måste inte arbeta med frågor av lokal karaktär, utan utgångspunkten kan också var teman och intressen som förenar grupper från skilda håll. Kan vara med inslag av mediekampanjer.</a:t>
            </a:r>
          </a:p>
          <a:p>
            <a:r>
              <a:rPr lang="sv-SE" sz="2400" dirty="0"/>
              <a:t>Ett arbete kan starta med utgångspunkt i intressen kring exempelvis musik och media, där internet kan användas för att knyta ihop grupper.</a:t>
            </a:r>
          </a:p>
          <a:p>
            <a:r>
              <a:rPr lang="sv-SE" sz="2400" dirty="0"/>
              <a:t>Sysselsättning: särskilda projekt till exempel för unga som inte arbetar eller studerar.</a:t>
            </a:r>
          </a:p>
          <a:p>
            <a:r>
              <a:rPr lang="sv-SE" sz="2400" dirty="0"/>
              <a:t>Arbete med ANDTS.</a:t>
            </a:r>
          </a:p>
        </p:txBody>
      </p:sp>
    </p:spTree>
    <p:extLst>
      <p:ext uri="{BB962C8B-B14F-4D97-AF65-F5344CB8AC3E}">
        <p14:creationId xmlns:p14="http://schemas.microsoft.com/office/powerpoint/2010/main" val="3310284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28700" y="773850"/>
            <a:ext cx="10252710" cy="1656834"/>
          </a:xfrm>
        </p:spPr>
        <p:txBody>
          <a:bodyPr>
            <a:normAutofit/>
          </a:bodyPr>
          <a:lstStyle/>
          <a:p>
            <a:r>
              <a:rPr lang="sv-SE" sz="3200" dirty="0"/>
              <a:t>Utgångspunkt i ett </a:t>
            </a:r>
            <a:r>
              <a:rPr lang="sv-SE" sz="3200" b="1" dirty="0">
                <a:solidFill>
                  <a:schemeClr val="accent2"/>
                </a:solidFill>
              </a:rPr>
              <a:t>brukarperspektiv</a:t>
            </a:r>
            <a:endParaRPr lang="sv-SE" sz="3200" dirty="0">
              <a:solidFill>
                <a:schemeClr val="accent2"/>
              </a:solidFill>
            </a:endParaRPr>
          </a:p>
        </p:txBody>
      </p:sp>
      <p:sp>
        <p:nvSpPr>
          <p:cNvPr id="3" name="Platshållare för innehåll 2"/>
          <p:cNvSpPr>
            <a:spLocks noGrp="1"/>
          </p:cNvSpPr>
          <p:nvPr>
            <p:ph idx="1"/>
          </p:nvPr>
        </p:nvSpPr>
        <p:spPr>
          <a:xfrm>
            <a:off x="1028700" y="3234297"/>
            <a:ext cx="10252710" cy="2598332"/>
          </a:xfrm>
        </p:spPr>
        <p:txBody>
          <a:bodyPr/>
          <a:lstStyle/>
          <a:p>
            <a:r>
              <a:rPr lang="sv-SE" sz="2400" dirty="0"/>
              <a:t>Olika former för inflytande och delaktighet. Kan handla om organiserade former för påverkan eller att ordinarie verksamheter bedrivs med kontinuerlig brukarmedverkan.</a:t>
            </a:r>
          </a:p>
          <a:p>
            <a:r>
              <a:rPr lang="sv-SE" sz="2400" dirty="0"/>
              <a:t>Ofta ett arbete som bedrivs med ungdomar, till exempel som ungdomsfullmäktige eller lokala ungdomsråd.</a:t>
            </a:r>
          </a:p>
          <a:p>
            <a:endParaRPr lang="sv-SE" dirty="0"/>
          </a:p>
        </p:txBody>
      </p:sp>
    </p:spTree>
    <p:extLst>
      <p:ext uri="{BB962C8B-B14F-4D97-AF65-F5344CB8AC3E}">
        <p14:creationId xmlns:p14="http://schemas.microsoft.com/office/powerpoint/2010/main" val="3567104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80110" y="433106"/>
            <a:ext cx="10607040" cy="1171573"/>
          </a:xfrm>
        </p:spPr>
        <p:txBody>
          <a:bodyPr>
            <a:noAutofit/>
          </a:bodyPr>
          <a:lstStyle/>
          <a:p>
            <a:r>
              <a:rPr lang="sv-SE" sz="3200" dirty="0"/>
              <a:t>Vanliga delar av arbetsprocessen</a:t>
            </a:r>
          </a:p>
        </p:txBody>
      </p:sp>
      <p:sp>
        <p:nvSpPr>
          <p:cNvPr id="3" name="Platshållare för innehåll 2"/>
          <p:cNvSpPr>
            <a:spLocks noGrp="1"/>
          </p:cNvSpPr>
          <p:nvPr>
            <p:ph idx="1"/>
          </p:nvPr>
        </p:nvSpPr>
        <p:spPr>
          <a:xfrm>
            <a:off x="880111" y="2034540"/>
            <a:ext cx="10607040" cy="4315130"/>
          </a:xfrm>
        </p:spPr>
        <p:txBody>
          <a:bodyPr>
            <a:normAutofit lnSpcReduction="10000"/>
          </a:bodyPr>
          <a:lstStyle/>
          <a:p>
            <a:r>
              <a:rPr lang="sv-SE" sz="2400" dirty="0"/>
              <a:t>Uppsökande arbete.</a:t>
            </a:r>
          </a:p>
          <a:p>
            <a:r>
              <a:rPr lang="sv-SE" sz="2400" dirty="0"/>
              <a:t>Kartläggning av frågor, aktörer och sammanhang.</a:t>
            </a:r>
          </a:p>
          <a:p>
            <a:r>
              <a:rPr lang="sv-SE" sz="2400" dirty="0"/>
              <a:t>Medverka till möten.</a:t>
            </a:r>
          </a:p>
          <a:p>
            <a:r>
              <a:rPr lang="sv-SE" sz="2400" dirty="0"/>
              <a:t>Identifiera frågor och problem tillsammans med berörda.</a:t>
            </a:r>
          </a:p>
          <a:p>
            <a:r>
              <a:rPr lang="sv-SE" sz="2400" dirty="0"/>
              <a:t>Peka ut möjligheter och resurser.</a:t>
            </a:r>
          </a:p>
          <a:p>
            <a:r>
              <a:rPr lang="sv-SE" sz="2400" dirty="0"/>
              <a:t>Hitta vägar för konkret, praktiskt arbete.</a:t>
            </a:r>
          </a:p>
          <a:p>
            <a:r>
              <a:rPr lang="sv-SE" sz="2400" dirty="0"/>
              <a:t>Hålla igång processen.  Arbete med konflikter.</a:t>
            </a:r>
          </a:p>
          <a:p>
            <a:r>
              <a:rPr lang="sv-SE" sz="2400" dirty="0"/>
              <a:t>Kontakter, nätverk, samverkan och resurser.</a:t>
            </a:r>
          </a:p>
          <a:p>
            <a:r>
              <a:rPr lang="sv-SE" sz="2400" dirty="0"/>
              <a:t>Återföra och utvärdera.</a:t>
            </a:r>
          </a:p>
        </p:txBody>
      </p:sp>
    </p:spTree>
    <p:extLst>
      <p:ext uri="{BB962C8B-B14F-4D97-AF65-F5344CB8AC3E}">
        <p14:creationId xmlns:p14="http://schemas.microsoft.com/office/powerpoint/2010/main" val="1251227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1497965"/>
          </a:xfrm>
        </p:spPr>
        <p:txBody>
          <a:bodyPr>
            <a:normAutofit/>
          </a:bodyPr>
          <a:lstStyle/>
          <a:p>
            <a:r>
              <a:rPr lang="sv-SE" sz="3200" dirty="0"/>
              <a:t>Vad arbetar samhällsarbetaren med?</a:t>
            </a:r>
          </a:p>
        </p:txBody>
      </p:sp>
      <p:sp>
        <p:nvSpPr>
          <p:cNvPr id="3" name="Platshållare för innehåll 2"/>
          <p:cNvSpPr>
            <a:spLocks noGrp="1"/>
          </p:cNvSpPr>
          <p:nvPr>
            <p:ph idx="1"/>
          </p:nvPr>
        </p:nvSpPr>
        <p:spPr>
          <a:xfrm>
            <a:off x="838199" y="2397442"/>
            <a:ext cx="10515599" cy="4095433"/>
          </a:xfrm>
        </p:spPr>
        <p:txBody>
          <a:bodyPr>
            <a:noAutofit/>
          </a:bodyPr>
          <a:lstStyle/>
          <a:p>
            <a:r>
              <a:rPr lang="sv-SE" sz="2400" dirty="0"/>
              <a:t>Process.</a:t>
            </a:r>
          </a:p>
          <a:p>
            <a:r>
              <a:rPr lang="sv-SE" sz="2400" dirty="0"/>
              <a:t>Organisering.</a:t>
            </a:r>
          </a:p>
          <a:p>
            <a:r>
              <a:rPr lang="sv-SE" sz="2400" dirty="0"/>
              <a:t>Skapa och förmedla kontakter.</a:t>
            </a:r>
          </a:p>
          <a:p>
            <a:r>
              <a:rPr lang="sv-SE" sz="2400" dirty="0"/>
              <a:t>Dialog.</a:t>
            </a:r>
          </a:p>
          <a:p>
            <a:r>
              <a:rPr lang="sv-SE" sz="2400" dirty="0"/>
              <a:t>Tolka, formulera, diskutera, idéer.</a:t>
            </a:r>
          </a:p>
          <a:p>
            <a:r>
              <a:rPr lang="sv-SE" sz="2400" dirty="0"/>
              <a:t>Konfliktlösning.</a:t>
            </a:r>
          </a:p>
          <a:p>
            <a:r>
              <a:rPr lang="sv-SE" sz="2400" dirty="0"/>
              <a:t>Ideologi och förhållningssätt.</a:t>
            </a:r>
          </a:p>
          <a:p>
            <a:r>
              <a:rPr lang="sv-SE" sz="2400" dirty="0"/>
              <a:t>Företrädarskap.</a:t>
            </a:r>
          </a:p>
        </p:txBody>
      </p:sp>
    </p:spTree>
    <p:extLst>
      <p:ext uri="{BB962C8B-B14F-4D97-AF65-F5344CB8AC3E}">
        <p14:creationId xmlns:p14="http://schemas.microsoft.com/office/powerpoint/2010/main" val="165569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025371"/>
            <a:ext cx="10515600" cy="1554130"/>
          </a:xfrm>
        </p:spPr>
        <p:txBody>
          <a:bodyPr>
            <a:normAutofit/>
          </a:bodyPr>
          <a:lstStyle/>
          <a:p>
            <a:r>
              <a:rPr lang="sv-SE" sz="3200" dirty="0"/>
              <a:t>Metoder för att arbeta med större grupper</a:t>
            </a:r>
          </a:p>
        </p:txBody>
      </p:sp>
      <p:sp>
        <p:nvSpPr>
          <p:cNvPr id="3" name="Platshållare för innehåll 2"/>
          <p:cNvSpPr>
            <a:spLocks noGrp="1"/>
          </p:cNvSpPr>
          <p:nvPr>
            <p:ph idx="1"/>
          </p:nvPr>
        </p:nvSpPr>
        <p:spPr>
          <a:xfrm>
            <a:off x="838200" y="3151001"/>
            <a:ext cx="10515600" cy="3253128"/>
          </a:xfrm>
        </p:spPr>
        <p:txBody>
          <a:bodyPr>
            <a:normAutofit/>
          </a:bodyPr>
          <a:lstStyle/>
          <a:p>
            <a:pPr marL="0" indent="0">
              <a:buNone/>
            </a:pPr>
            <a:r>
              <a:rPr lang="sv-SE" sz="2400" dirty="0"/>
              <a:t>Mycket av det professionella sociala arbetets metoder är inriktade på individer och mindre grupper.  Viktigt att veta att det finns ett antal metoder som är utvecklade för att arbeta med större grupper, till exempel:</a:t>
            </a:r>
          </a:p>
          <a:p>
            <a:r>
              <a:rPr lang="sv-SE" sz="2400" dirty="0"/>
              <a:t>Framtidsverkstad.</a:t>
            </a:r>
          </a:p>
          <a:p>
            <a:r>
              <a:rPr lang="sv-SE" sz="2400" dirty="0" err="1"/>
              <a:t>Open</a:t>
            </a:r>
            <a:r>
              <a:rPr lang="sv-SE" sz="2400" dirty="0"/>
              <a:t> space.</a:t>
            </a:r>
          </a:p>
          <a:p>
            <a:r>
              <a:rPr lang="sv-SE" sz="2400" dirty="0"/>
              <a:t>Opera.</a:t>
            </a:r>
          </a:p>
          <a:p>
            <a:r>
              <a:rPr lang="sv-SE" sz="2400" dirty="0"/>
              <a:t>SWOT-analys.</a:t>
            </a:r>
          </a:p>
        </p:txBody>
      </p:sp>
    </p:spTree>
    <p:extLst>
      <p:ext uri="{BB962C8B-B14F-4D97-AF65-F5344CB8AC3E}">
        <p14:creationId xmlns:p14="http://schemas.microsoft.com/office/powerpoint/2010/main" val="3291211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1EB40C-8C3C-714E-A8B4-B4CF3767E742}"/>
              </a:ext>
            </a:extLst>
          </p:cNvPr>
          <p:cNvSpPr>
            <a:spLocks noGrp="1"/>
          </p:cNvSpPr>
          <p:nvPr>
            <p:ph type="title"/>
          </p:nvPr>
        </p:nvSpPr>
        <p:spPr>
          <a:xfrm>
            <a:off x="752475" y="523612"/>
            <a:ext cx="10687050" cy="1188720"/>
          </a:xfrm>
        </p:spPr>
        <p:txBody>
          <a:bodyPr>
            <a:normAutofit/>
          </a:bodyPr>
          <a:lstStyle/>
          <a:p>
            <a:r>
              <a:rPr lang="sv-SE" sz="3200" dirty="0"/>
              <a:t>Forskning</a:t>
            </a:r>
          </a:p>
        </p:txBody>
      </p:sp>
      <p:sp>
        <p:nvSpPr>
          <p:cNvPr id="3" name="Platshållare för innehåll 2">
            <a:extLst>
              <a:ext uri="{FF2B5EF4-FFF2-40B4-BE49-F238E27FC236}">
                <a16:creationId xmlns:a16="http://schemas.microsoft.com/office/drawing/2014/main" id="{105C67CC-A0F4-9545-9B11-A72DDE96DE61}"/>
              </a:ext>
            </a:extLst>
          </p:cNvPr>
          <p:cNvSpPr>
            <a:spLocks noGrp="1"/>
          </p:cNvSpPr>
          <p:nvPr>
            <p:ph idx="1"/>
          </p:nvPr>
        </p:nvSpPr>
        <p:spPr>
          <a:xfrm>
            <a:off x="752475" y="2185640"/>
            <a:ext cx="10687050" cy="4148748"/>
          </a:xfrm>
        </p:spPr>
        <p:txBody>
          <a:bodyPr>
            <a:normAutofit/>
          </a:bodyPr>
          <a:lstStyle/>
          <a:p>
            <a:r>
              <a:rPr lang="sv-SE" sz="2400" dirty="0"/>
              <a:t>Finns många beskrivningar av olika projekt och verksamheter med inriktning på samhällsarbete, men det är svårt att mäta resultat. Det hänger samman med att de processer som startas i samhällsarbete är komplexa både vad gäller förlopp och orsakssammanhang.</a:t>
            </a:r>
          </a:p>
          <a:p>
            <a:r>
              <a:rPr lang="sv-SE" sz="2400" dirty="0"/>
              <a:t>Den generella bilden är att samhällsarbetets verksamheter kan hjälpa människor att förbättra sin livssituation samt få bättre självkänsla och framtidstro. </a:t>
            </a:r>
          </a:p>
          <a:p>
            <a:r>
              <a:rPr lang="sv-SE" sz="2400" dirty="0"/>
              <a:t>Forskningen pekar på vikten av kontinuitet. Samhällsarbete ska bedrivas långsiktigt.</a:t>
            </a:r>
          </a:p>
          <a:p>
            <a:r>
              <a:rPr lang="sv-SE" sz="2400" dirty="0"/>
              <a:t>Strukturella problem i exempelvis utsatta bostadsområden är svåra att förändra med hjälp av lokala insatser; här behövs mer genomgripande samhällsförändringar.</a:t>
            </a:r>
          </a:p>
        </p:txBody>
      </p:sp>
    </p:spTree>
    <p:extLst>
      <p:ext uri="{BB962C8B-B14F-4D97-AF65-F5344CB8AC3E}">
        <p14:creationId xmlns:p14="http://schemas.microsoft.com/office/powerpoint/2010/main" val="396649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2001" y="690850"/>
            <a:ext cx="10515600" cy="1325563"/>
          </a:xfrm>
        </p:spPr>
        <p:txBody>
          <a:bodyPr>
            <a:normAutofit/>
          </a:bodyPr>
          <a:lstStyle/>
          <a:p>
            <a:r>
              <a:rPr lang="sv-SE" sz="3200" dirty="0"/>
              <a:t>Community </a:t>
            </a:r>
            <a:r>
              <a:rPr lang="sv-SE" sz="3200" dirty="0" err="1"/>
              <a:t>work</a:t>
            </a:r>
            <a:r>
              <a:rPr lang="sv-SE" sz="3200" dirty="0"/>
              <a:t>           samhällsarbete</a:t>
            </a:r>
          </a:p>
        </p:txBody>
      </p:sp>
      <p:sp>
        <p:nvSpPr>
          <p:cNvPr id="3" name="Platshållare för innehåll 2"/>
          <p:cNvSpPr>
            <a:spLocks noGrp="1"/>
          </p:cNvSpPr>
          <p:nvPr>
            <p:ph sz="quarter" idx="12"/>
          </p:nvPr>
        </p:nvSpPr>
        <p:spPr>
          <a:xfrm>
            <a:off x="912000" y="3021980"/>
            <a:ext cx="10515599" cy="3145170"/>
          </a:xfrm>
        </p:spPr>
        <p:txBody>
          <a:bodyPr/>
          <a:lstStyle/>
          <a:p>
            <a:pPr marL="0" indent="0">
              <a:buNone/>
            </a:pPr>
            <a:r>
              <a:rPr lang="sv-SE" sz="2400" dirty="0"/>
              <a:t>Samhällsarbete är en översättning av engelskans </a:t>
            </a:r>
            <a:r>
              <a:rPr lang="sv-SE" sz="2400" b="1" dirty="0">
                <a:solidFill>
                  <a:schemeClr val="accent2"/>
                </a:solidFill>
              </a:rPr>
              <a:t>Community </a:t>
            </a:r>
            <a:r>
              <a:rPr lang="sv-SE" sz="2400" b="1" dirty="0" err="1">
                <a:solidFill>
                  <a:schemeClr val="accent2"/>
                </a:solidFill>
              </a:rPr>
              <a:t>work</a:t>
            </a:r>
            <a:r>
              <a:rPr lang="sv-SE" sz="2400" dirty="0"/>
              <a:t>. ”Community” kommer från latinets ”</a:t>
            </a:r>
            <a:r>
              <a:rPr lang="sv-SE" sz="2400" dirty="0" err="1"/>
              <a:t>communitas</a:t>
            </a:r>
            <a:r>
              <a:rPr lang="sv-SE" sz="2400" dirty="0"/>
              <a:t>” som betyder ”gemenskap”. Används på engelska i skilda sammanhang och på olika nivåer: ”the </a:t>
            </a:r>
            <a:r>
              <a:rPr lang="sv-SE" sz="2400" dirty="0" err="1"/>
              <a:t>European</a:t>
            </a:r>
            <a:r>
              <a:rPr lang="sv-SE" sz="2400" dirty="0"/>
              <a:t> Community” – ”the </a:t>
            </a:r>
            <a:r>
              <a:rPr lang="sv-SE" sz="2400" dirty="0" err="1"/>
              <a:t>community</a:t>
            </a:r>
            <a:r>
              <a:rPr lang="sv-SE" sz="2400" dirty="0"/>
              <a:t> </a:t>
            </a:r>
            <a:r>
              <a:rPr lang="sv-SE" sz="2400" dirty="0" err="1"/>
              <a:t>of</a:t>
            </a:r>
            <a:r>
              <a:rPr lang="sv-SE" sz="2400" dirty="0"/>
              <a:t> the </a:t>
            </a:r>
            <a:r>
              <a:rPr lang="sv-SE" sz="2400" dirty="0" err="1"/>
              <a:t>group</a:t>
            </a:r>
            <a:r>
              <a:rPr lang="sv-SE" sz="2400" dirty="0"/>
              <a:t>”. Svårt hitta en svensk översättning.</a:t>
            </a:r>
          </a:p>
          <a:p>
            <a:pPr marL="0" indent="0">
              <a:buNone/>
            </a:pPr>
            <a:endParaRPr lang="sv-SE" dirty="0"/>
          </a:p>
          <a:p>
            <a:pPr marL="0" indent="0">
              <a:buNone/>
            </a:pPr>
            <a:endParaRPr lang="sv-SE" dirty="0"/>
          </a:p>
        </p:txBody>
      </p:sp>
      <p:sp>
        <p:nvSpPr>
          <p:cNvPr id="6" name="Höger 5">
            <a:extLst>
              <a:ext uri="{FF2B5EF4-FFF2-40B4-BE49-F238E27FC236}">
                <a16:creationId xmlns:a16="http://schemas.microsoft.com/office/drawing/2014/main" id="{A2C3863C-2EA5-2240-AA58-158F3FD37A99}"/>
              </a:ext>
            </a:extLst>
          </p:cNvPr>
          <p:cNvSpPr/>
          <p:nvPr/>
        </p:nvSpPr>
        <p:spPr>
          <a:xfrm>
            <a:off x="6096000" y="1231476"/>
            <a:ext cx="685388" cy="24431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2193749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04672" y="512955"/>
            <a:ext cx="10515600" cy="1382751"/>
          </a:xfrm>
        </p:spPr>
        <p:txBody>
          <a:bodyPr>
            <a:normAutofit/>
          </a:bodyPr>
          <a:lstStyle/>
          <a:p>
            <a:r>
              <a:rPr lang="sv-SE" sz="3200" dirty="0"/>
              <a:t>Samhällsarbete</a:t>
            </a:r>
          </a:p>
        </p:txBody>
      </p:sp>
      <p:sp>
        <p:nvSpPr>
          <p:cNvPr id="3" name="Platshållare för innehåll 2"/>
          <p:cNvSpPr>
            <a:spLocks noGrp="1"/>
          </p:cNvSpPr>
          <p:nvPr>
            <p:ph idx="1"/>
          </p:nvPr>
        </p:nvSpPr>
        <p:spPr>
          <a:xfrm>
            <a:off x="1004672" y="2446019"/>
            <a:ext cx="10515600" cy="4211259"/>
          </a:xfrm>
        </p:spPr>
        <p:txBody>
          <a:bodyPr>
            <a:normAutofit/>
          </a:bodyPr>
          <a:lstStyle/>
          <a:p>
            <a:pPr marL="0" indent="0">
              <a:buNone/>
            </a:pPr>
            <a:r>
              <a:rPr lang="sv-SE" sz="2400" dirty="0"/>
              <a:t>Handlar om att formulera frågor, behov och lösningar utifrån ett </a:t>
            </a:r>
            <a:r>
              <a:rPr lang="sv-SE" sz="2400" b="1" dirty="0">
                <a:solidFill>
                  <a:schemeClr val="accent2"/>
                </a:solidFill>
              </a:rPr>
              <a:t>kollektivt</a:t>
            </a:r>
            <a:r>
              <a:rPr lang="sv-SE" sz="2400" dirty="0"/>
              <a:t> perspektiv. Viktigt är vad människor och organisationer kan åstadkomma genom gemensamt handlande. Skulle kunna kallas ”gemensamhetsarbete”:</a:t>
            </a:r>
          </a:p>
          <a:p>
            <a:r>
              <a:rPr lang="sv-SE" sz="2400" dirty="0"/>
              <a:t>Gemensamma utgångspunkter</a:t>
            </a:r>
          </a:p>
          <a:p>
            <a:r>
              <a:rPr lang="sv-SE" sz="2400" dirty="0"/>
              <a:t>Gemensam förändringsprocess</a:t>
            </a:r>
          </a:p>
          <a:p>
            <a:r>
              <a:rPr lang="sv-SE" sz="2400" dirty="0"/>
              <a:t>Gemensam lösning</a:t>
            </a:r>
          </a:p>
          <a:p>
            <a:pPr marL="0" indent="0">
              <a:buNone/>
            </a:pPr>
            <a:r>
              <a:rPr lang="sv-SE" sz="2400" dirty="0"/>
              <a:t>Måste inte handla om stora kollektiv vad gäller antal inblandade. Enskilda individer är centrala aktörer.  Viktigt att också ett ”gemensamhetsarbete” sällan är utan konflikter! Dessa hör till det sociala samspelet och hjälper ofta processer framåt.</a:t>
            </a:r>
          </a:p>
        </p:txBody>
      </p:sp>
    </p:spTree>
    <p:extLst>
      <p:ext uri="{BB962C8B-B14F-4D97-AF65-F5344CB8AC3E}">
        <p14:creationId xmlns:p14="http://schemas.microsoft.com/office/powerpoint/2010/main" val="820989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6AEFF0-5C55-B14B-8DED-383590866EAC}"/>
              </a:ext>
            </a:extLst>
          </p:cNvPr>
          <p:cNvSpPr>
            <a:spLocks noGrp="1"/>
          </p:cNvSpPr>
          <p:nvPr>
            <p:ph type="title"/>
          </p:nvPr>
        </p:nvSpPr>
        <p:spPr>
          <a:xfrm>
            <a:off x="838200" y="964692"/>
            <a:ext cx="10515600" cy="1188720"/>
          </a:xfrm>
        </p:spPr>
        <p:txBody>
          <a:bodyPr>
            <a:normAutofit/>
          </a:bodyPr>
          <a:lstStyle/>
          <a:p>
            <a:r>
              <a:rPr lang="sv-SE" sz="3200" dirty="0" err="1"/>
              <a:t>Empowerment</a:t>
            </a:r>
            <a:endParaRPr lang="sv-SE" sz="3200" dirty="0"/>
          </a:p>
        </p:txBody>
      </p:sp>
      <p:sp>
        <p:nvSpPr>
          <p:cNvPr id="3" name="Platshållare för innehåll 2">
            <a:extLst>
              <a:ext uri="{FF2B5EF4-FFF2-40B4-BE49-F238E27FC236}">
                <a16:creationId xmlns:a16="http://schemas.microsoft.com/office/drawing/2014/main" id="{E6431C5B-0764-114F-8C26-D8AA538E779D}"/>
              </a:ext>
            </a:extLst>
          </p:cNvPr>
          <p:cNvSpPr>
            <a:spLocks noGrp="1"/>
          </p:cNvSpPr>
          <p:nvPr>
            <p:ph idx="1"/>
          </p:nvPr>
        </p:nvSpPr>
        <p:spPr>
          <a:xfrm>
            <a:off x="838200" y="3006090"/>
            <a:ext cx="10515600" cy="3170872"/>
          </a:xfrm>
        </p:spPr>
        <p:txBody>
          <a:bodyPr/>
          <a:lstStyle/>
          <a:p>
            <a:r>
              <a:rPr lang="sv-SE" sz="2400" dirty="0"/>
              <a:t>Makt är ofta en central dimension i arbetet; det handlar om att människor ska kunna påverka och få bättre kontroll över viktiga delar av sitt liv och vardag. Detta brukar beskrivas med ett annat engelskt uttryck: </a:t>
            </a:r>
            <a:r>
              <a:rPr lang="sv-SE" sz="2400" b="1" dirty="0" err="1">
                <a:solidFill>
                  <a:schemeClr val="accent2"/>
                </a:solidFill>
              </a:rPr>
              <a:t>empowerment</a:t>
            </a:r>
            <a:r>
              <a:rPr lang="sv-SE" sz="2400" dirty="0"/>
              <a:t>.</a:t>
            </a:r>
          </a:p>
          <a:p>
            <a:r>
              <a:rPr lang="sv-SE" sz="2400" dirty="0"/>
              <a:t>Samhällsarbete uppfattas på grund av detta många gånger ha en politisk dimension, men allt socialt arbete har en politisk och moralisk aspekt. </a:t>
            </a:r>
          </a:p>
          <a:p>
            <a:r>
              <a:rPr lang="sv-SE" sz="2400" dirty="0" err="1"/>
              <a:t>Empowerment</a:t>
            </a:r>
            <a:r>
              <a:rPr lang="sv-SE" sz="2400" dirty="0"/>
              <a:t> handlar också om maktens positiva sidor: att göra det möjligt för människor att påverka och förändra till det bättre.</a:t>
            </a:r>
          </a:p>
          <a:p>
            <a:endParaRPr lang="sv-SE" dirty="0"/>
          </a:p>
        </p:txBody>
      </p:sp>
    </p:spTree>
    <p:extLst>
      <p:ext uri="{BB962C8B-B14F-4D97-AF65-F5344CB8AC3E}">
        <p14:creationId xmlns:p14="http://schemas.microsoft.com/office/powerpoint/2010/main" val="307077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967FF0-6D43-CF40-80C1-F7A98E6BB32B}"/>
              </a:ext>
            </a:extLst>
          </p:cNvPr>
          <p:cNvSpPr>
            <a:spLocks noGrp="1"/>
          </p:cNvSpPr>
          <p:nvPr>
            <p:ph type="title"/>
          </p:nvPr>
        </p:nvSpPr>
        <p:spPr>
          <a:xfrm>
            <a:off x="838200" y="733749"/>
            <a:ext cx="10515600" cy="1873406"/>
          </a:xfrm>
        </p:spPr>
        <p:txBody>
          <a:bodyPr>
            <a:normAutofit/>
          </a:bodyPr>
          <a:lstStyle/>
          <a:p>
            <a:r>
              <a:rPr lang="sv-SE" sz="3200" dirty="0"/>
              <a:t>”Den som hugger sin egen ved får värme två gånger”</a:t>
            </a:r>
          </a:p>
        </p:txBody>
      </p:sp>
      <p:sp>
        <p:nvSpPr>
          <p:cNvPr id="3" name="Platshållare för innehåll 2">
            <a:extLst>
              <a:ext uri="{FF2B5EF4-FFF2-40B4-BE49-F238E27FC236}">
                <a16:creationId xmlns:a16="http://schemas.microsoft.com/office/drawing/2014/main" id="{4EA301FB-FDC7-E24E-9DB6-E19E0B4E32FE}"/>
              </a:ext>
            </a:extLst>
          </p:cNvPr>
          <p:cNvSpPr>
            <a:spLocks noGrp="1"/>
          </p:cNvSpPr>
          <p:nvPr>
            <p:ph idx="1"/>
          </p:nvPr>
        </p:nvSpPr>
        <p:spPr>
          <a:xfrm>
            <a:off x="838200" y="3246119"/>
            <a:ext cx="10515600" cy="2411731"/>
          </a:xfrm>
        </p:spPr>
        <p:txBody>
          <a:bodyPr/>
          <a:lstStyle/>
          <a:p>
            <a:pPr marL="0" indent="0">
              <a:buNone/>
            </a:pPr>
            <a:r>
              <a:rPr lang="sv-SE" sz="2400" dirty="0"/>
              <a:t>Social förändring handlar både om </a:t>
            </a:r>
            <a:r>
              <a:rPr lang="sv-SE" sz="2400" b="1" dirty="0">
                <a:solidFill>
                  <a:schemeClr val="accent2"/>
                </a:solidFill>
              </a:rPr>
              <a:t>problemlösning</a:t>
            </a:r>
            <a:r>
              <a:rPr lang="sv-SE" sz="2400" dirty="0"/>
              <a:t>: att förändra olika sociala förhållanden och </a:t>
            </a:r>
            <a:r>
              <a:rPr lang="sv-SE" sz="2400" b="1" dirty="0">
                <a:solidFill>
                  <a:schemeClr val="accent2"/>
                </a:solidFill>
              </a:rPr>
              <a:t>deltagande i processer</a:t>
            </a:r>
            <a:r>
              <a:rPr lang="sv-SE" sz="2400" dirty="0"/>
              <a:t>: att få kraft och tillhörighet genom att göra något tillsammans med andra. En central tanke i samhällsarbete är att de som berörs av ett socialt problem, ska vara med och arbeta på att förändra situationen. Detta hjälper människor att bli mer handlingskraftiga och uppfatta sig själva som kapabla.</a:t>
            </a:r>
          </a:p>
          <a:p>
            <a:endParaRPr lang="sv-SE" dirty="0"/>
          </a:p>
        </p:txBody>
      </p:sp>
    </p:spTree>
    <p:extLst>
      <p:ext uri="{BB962C8B-B14F-4D97-AF65-F5344CB8AC3E}">
        <p14:creationId xmlns:p14="http://schemas.microsoft.com/office/powerpoint/2010/main" val="1810196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971549"/>
            <a:ext cx="10515600" cy="1586593"/>
          </a:xfrm>
        </p:spPr>
        <p:txBody>
          <a:bodyPr>
            <a:normAutofit/>
          </a:bodyPr>
          <a:lstStyle/>
          <a:p>
            <a:r>
              <a:rPr lang="sv-SE" sz="3200" dirty="0"/>
              <a:t>Närbesläktade begrepp</a:t>
            </a:r>
          </a:p>
        </p:txBody>
      </p:sp>
      <p:sp>
        <p:nvSpPr>
          <p:cNvPr id="3" name="Platshållare för innehåll 2"/>
          <p:cNvSpPr>
            <a:spLocks noGrp="1"/>
          </p:cNvSpPr>
          <p:nvPr>
            <p:ph idx="1"/>
          </p:nvPr>
        </p:nvSpPr>
        <p:spPr>
          <a:xfrm>
            <a:off x="838200" y="3246120"/>
            <a:ext cx="10515600" cy="3019340"/>
          </a:xfrm>
        </p:spPr>
        <p:txBody>
          <a:bodyPr>
            <a:normAutofit/>
          </a:bodyPr>
          <a:lstStyle/>
          <a:p>
            <a:r>
              <a:rPr lang="sv-SE" sz="2800" dirty="0"/>
              <a:t>Social mobilisering.</a:t>
            </a:r>
          </a:p>
          <a:p>
            <a:r>
              <a:rPr lang="sv-SE" sz="2800" dirty="0"/>
              <a:t>Strukturinriktat arbete.</a:t>
            </a:r>
          </a:p>
          <a:p>
            <a:r>
              <a:rPr lang="sv-SE" sz="2800" dirty="0"/>
              <a:t>Socialpedagogik.</a:t>
            </a:r>
          </a:p>
        </p:txBody>
      </p:sp>
    </p:spTree>
    <p:extLst>
      <p:ext uri="{BB962C8B-B14F-4D97-AF65-F5344CB8AC3E}">
        <p14:creationId xmlns:p14="http://schemas.microsoft.com/office/powerpoint/2010/main" val="178528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91590" y="670640"/>
            <a:ext cx="9989820" cy="1352470"/>
          </a:xfrm>
        </p:spPr>
        <p:txBody>
          <a:bodyPr>
            <a:noAutofit/>
          </a:bodyPr>
          <a:lstStyle/>
          <a:p>
            <a:r>
              <a:rPr lang="sv-SE" sz="3200" dirty="0"/>
              <a:t>Olika utgångspunkter och aktörer</a:t>
            </a:r>
          </a:p>
        </p:txBody>
      </p:sp>
      <p:sp>
        <p:nvSpPr>
          <p:cNvPr id="3" name="Platshållare för innehåll 2"/>
          <p:cNvSpPr>
            <a:spLocks noGrp="1"/>
          </p:cNvSpPr>
          <p:nvPr>
            <p:ph idx="1"/>
          </p:nvPr>
        </p:nvSpPr>
        <p:spPr>
          <a:xfrm>
            <a:off x="1291590" y="2686050"/>
            <a:ext cx="9989820" cy="3415463"/>
          </a:xfrm>
        </p:spPr>
        <p:txBody>
          <a:bodyPr>
            <a:normAutofit/>
          </a:bodyPr>
          <a:lstStyle/>
          <a:p>
            <a:r>
              <a:rPr lang="sv-SE" sz="2400" dirty="0"/>
              <a:t>Samhällsarbete kan organiseras av såväl professionella som ideella grupper. Viktigt att arbeta kollektivt och överbrygga organisatoriska gränser.</a:t>
            </a:r>
          </a:p>
          <a:p>
            <a:endParaRPr lang="sv-SE" sz="2400" dirty="0"/>
          </a:p>
          <a:p>
            <a:r>
              <a:rPr lang="sv-SE" sz="2400" dirty="0"/>
              <a:t>En helt central fråga är att identifiera en utgångspunkt för arbetet: vilken är den gemensamma tillhörighet och/eller erfarenhet som arbetet kan starta från? I det följande ska jag peka på några möjliga utgångspunkter.</a:t>
            </a:r>
          </a:p>
        </p:txBody>
      </p:sp>
    </p:spTree>
    <p:extLst>
      <p:ext uri="{BB962C8B-B14F-4D97-AF65-F5344CB8AC3E}">
        <p14:creationId xmlns:p14="http://schemas.microsoft.com/office/powerpoint/2010/main" val="2337860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17270" y="788671"/>
            <a:ext cx="10309860" cy="1377634"/>
          </a:xfrm>
        </p:spPr>
        <p:txBody>
          <a:bodyPr>
            <a:noAutofit/>
          </a:bodyPr>
          <a:lstStyle/>
          <a:p>
            <a:r>
              <a:rPr lang="sv-SE" sz="3200" dirty="0"/>
              <a:t>Utgångspunkt i det </a:t>
            </a:r>
            <a:r>
              <a:rPr lang="sv-SE" sz="3200" b="1" dirty="0">
                <a:solidFill>
                  <a:schemeClr val="accent2"/>
                </a:solidFill>
              </a:rPr>
              <a:t>lokala</a:t>
            </a:r>
          </a:p>
        </p:txBody>
      </p:sp>
      <p:sp>
        <p:nvSpPr>
          <p:cNvPr id="3" name="Platshållare för innehåll 2"/>
          <p:cNvSpPr>
            <a:spLocks noGrp="1"/>
          </p:cNvSpPr>
          <p:nvPr>
            <p:ph idx="1"/>
          </p:nvPr>
        </p:nvSpPr>
        <p:spPr>
          <a:xfrm>
            <a:off x="1017270" y="2768003"/>
            <a:ext cx="10309859" cy="3064626"/>
          </a:xfrm>
        </p:spPr>
        <p:txBody>
          <a:bodyPr/>
          <a:lstStyle/>
          <a:p>
            <a:r>
              <a:rPr lang="sv-SE" sz="2400" dirty="0"/>
              <a:t>Arbeta i bostadsområden.</a:t>
            </a:r>
          </a:p>
          <a:p>
            <a:r>
              <a:rPr lang="sv-SE" sz="2400" dirty="0"/>
              <a:t>Grannskapsarbete – det klassiska samhällsarbetet i Sverige.</a:t>
            </a:r>
          </a:p>
          <a:p>
            <a:r>
              <a:rPr lang="sv-SE" sz="2400" dirty="0"/>
              <a:t>Boende, verksamheter och organisationer i ett lokalt perspektiv.</a:t>
            </a:r>
          </a:p>
          <a:p>
            <a:r>
              <a:rPr lang="sv-SE" sz="2400" dirty="0"/>
              <a:t>Bifrostprojektet.</a:t>
            </a:r>
          </a:p>
          <a:p>
            <a:endParaRPr lang="sv-SE" dirty="0"/>
          </a:p>
          <a:p>
            <a:endParaRPr lang="sv-SE" dirty="0"/>
          </a:p>
        </p:txBody>
      </p:sp>
    </p:spTree>
    <p:extLst>
      <p:ext uri="{BB962C8B-B14F-4D97-AF65-F5344CB8AC3E}">
        <p14:creationId xmlns:p14="http://schemas.microsoft.com/office/powerpoint/2010/main" val="369422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7260" y="664718"/>
            <a:ext cx="10458450" cy="1667002"/>
          </a:xfrm>
        </p:spPr>
        <p:txBody>
          <a:bodyPr>
            <a:normAutofit/>
          </a:bodyPr>
          <a:lstStyle/>
          <a:p>
            <a:r>
              <a:rPr lang="sv-SE" sz="3200" dirty="0"/>
              <a:t>Utgångspunkt i gemensam </a:t>
            </a:r>
            <a:r>
              <a:rPr lang="sv-SE" sz="3200" b="1" dirty="0">
                <a:solidFill>
                  <a:schemeClr val="accent2"/>
                </a:solidFill>
              </a:rPr>
              <a:t>tillhörighet</a:t>
            </a:r>
            <a:r>
              <a:rPr lang="sv-SE" sz="3200" dirty="0"/>
              <a:t> eller kollektiv </a:t>
            </a:r>
            <a:r>
              <a:rPr lang="sv-SE" sz="3200" b="1" dirty="0">
                <a:solidFill>
                  <a:schemeClr val="accent2"/>
                </a:solidFill>
              </a:rPr>
              <a:t>erfarenhet</a:t>
            </a:r>
            <a:endParaRPr lang="sv-SE" sz="3200" dirty="0">
              <a:solidFill>
                <a:schemeClr val="accent2"/>
              </a:solidFill>
            </a:endParaRPr>
          </a:p>
        </p:txBody>
      </p:sp>
      <p:sp>
        <p:nvSpPr>
          <p:cNvPr id="3" name="Platshållare för innehåll 2"/>
          <p:cNvSpPr>
            <a:spLocks noGrp="1"/>
          </p:cNvSpPr>
          <p:nvPr>
            <p:ph idx="1"/>
          </p:nvPr>
        </p:nvSpPr>
        <p:spPr>
          <a:xfrm>
            <a:off x="937260" y="3125165"/>
            <a:ext cx="10458449" cy="2707464"/>
          </a:xfrm>
        </p:spPr>
        <p:txBody>
          <a:bodyPr/>
          <a:lstStyle/>
          <a:p>
            <a:r>
              <a:rPr lang="sv-SE" sz="2400" dirty="0"/>
              <a:t>Starta i människors erfarenheter. Handlar ofta om att gå från det individuella till det kollektiva.</a:t>
            </a:r>
          </a:p>
          <a:p>
            <a:r>
              <a:rPr lang="sv-SE" sz="2400" dirty="0"/>
              <a:t>Styrkan och lättnaden i att förstå och uppleva att man inte är ensam om sin situation och sina svårigheter.</a:t>
            </a:r>
          </a:p>
          <a:p>
            <a:r>
              <a:rPr lang="sv-SE" sz="2400" dirty="0"/>
              <a:t>Självhjälpsgrupper.</a:t>
            </a:r>
          </a:p>
          <a:p>
            <a:r>
              <a:rPr lang="sv-SE" sz="2400" dirty="0"/>
              <a:t>Nätverksarbete</a:t>
            </a:r>
          </a:p>
          <a:p>
            <a:pPr marL="68580" indent="0">
              <a:buNone/>
            </a:pPr>
            <a:endParaRPr lang="sv-SE" dirty="0"/>
          </a:p>
        </p:txBody>
      </p:sp>
    </p:spTree>
    <p:extLst>
      <p:ext uri="{BB962C8B-B14F-4D97-AF65-F5344CB8AC3E}">
        <p14:creationId xmlns:p14="http://schemas.microsoft.com/office/powerpoint/2010/main" val="3155455778"/>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{7409D46F-3B1F-0E4E-97C8-0D3370ED8454}tf10001120</Template>
  <TotalTime>355</TotalTime>
  <Words>886</Words>
  <Application>Microsoft Macintosh PowerPoint</Application>
  <PresentationFormat>Bredbild</PresentationFormat>
  <Paragraphs>79</Paragraphs>
  <Slides>16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16</vt:i4>
      </vt:variant>
    </vt:vector>
  </HeadingPairs>
  <TitlesOfParts>
    <vt:vector size="19" baseType="lpstr">
      <vt:lpstr>Arial</vt:lpstr>
      <vt:lpstr>Gill Sans MT</vt:lpstr>
      <vt:lpstr>Paket</vt:lpstr>
      <vt:lpstr>SamHÄllsarbetets teori, metod och praktik.</vt:lpstr>
      <vt:lpstr>Community work           samhällsarbete</vt:lpstr>
      <vt:lpstr>Samhällsarbete</vt:lpstr>
      <vt:lpstr>Empowerment</vt:lpstr>
      <vt:lpstr>”Den som hugger sin egen ved får värme två gånger”</vt:lpstr>
      <vt:lpstr>Närbesläktade begrepp</vt:lpstr>
      <vt:lpstr>Olika utgångspunkter och aktörer</vt:lpstr>
      <vt:lpstr>Utgångspunkt i det lokala</vt:lpstr>
      <vt:lpstr>Utgångspunkt i gemensam tillhörighet eller kollektiv erfarenhet</vt:lpstr>
      <vt:lpstr>Utgångspunkt i aktuella händelser och akuta situationer</vt:lpstr>
      <vt:lpstr>Utgångspunkt i  särskilda frågor och teman</vt:lpstr>
      <vt:lpstr>Utgångspunkt i ett brukarperspektiv</vt:lpstr>
      <vt:lpstr>Vanliga delar av arbetsprocessen</vt:lpstr>
      <vt:lpstr>Vad arbetar samhällsarbetaren med?</vt:lpstr>
      <vt:lpstr>Metoder för att arbeta med större grupper</vt:lpstr>
      <vt:lpstr>Forskning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Office-användare</dc:creator>
  <cp:lastModifiedBy>Microsoft Office-användare</cp:lastModifiedBy>
  <cp:revision>20</cp:revision>
  <dcterms:created xsi:type="dcterms:W3CDTF">2020-02-03T14:44:33Z</dcterms:created>
  <dcterms:modified xsi:type="dcterms:W3CDTF">2020-02-04T10:49:38Z</dcterms:modified>
</cp:coreProperties>
</file>